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66" r:id="rId2"/>
    <p:sldId id="413" r:id="rId3"/>
    <p:sldId id="414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348" r:id="rId13"/>
  </p:sldIdLst>
  <p:sldSz cx="9144000" cy="5715000" type="screen16x1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Play" panose="020B060402020202020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2" roundtripDataSignature="AMtx7mipsAlME2Wl3W6xwJglemtaFTSJZ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45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02"/>
    <p:restoredTop sz="94685"/>
  </p:normalViewPr>
  <p:slideViewPr>
    <p:cSldViewPr snapToGrid="0">
      <p:cViewPr varScale="1">
        <p:scale>
          <a:sx n="102" d="100"/>
          <a:sy n="102" d="100"/>
        </p:scale>
        <p:origin x="70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customschemas.google.com/relationships/presentationmetadata" Target="metadata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png>
</file>

<file path=ppt/media/image4.png>
</file>

<file path=ppt/media/image5.jp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" name="Google Shape;3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Teacher’s Notes:</a:t>
            </a: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Explain the lesson goal: learning words and sentences related to hospitals.</a:t>
            </a: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Ask students: Have you ever been to a hospital? Why?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2" name="Google Shape;32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1</a:t>
            </a:fld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82" name="Google Shape;1482;p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771445-6B81-E8DF-EBF5-5252C629D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9640D8B2-7681-7EDC-304F-D590237C14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97613726-BFB4-1D19-7A5F-3B4F75BF67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7B93EAC-5EEE-68E3-16D3-B163FE4E47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s-P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54733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3" name="Google Shape;93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u="none" strike="noStrike" cap="none">
                <a:solidFill>
                  <a:srgbClr val="000000"/>
                </a:solidFill>
                <a:sym typeface="Arial"/>
              </a:rPr>
              <a:t>3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userDrawn="1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68909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0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userDrawn="1">
  <p:cSld name="1_Título y objeto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9785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0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userDrawn="1">
  <p:cSld name="1_Diapositiva de título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884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0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717EE5D-D3E6-CF76-9D52-BA767EDCA74E}"/>
              </a:ext>
            </a:extLst>
          </p:cNvPr>
          <p:cNvSpPr/>
          <p:nvPr userDrawn="1"/>
        </p:nvSpPr>
        <p:spPr>
          <a:xfrm>
            <a:off x="0" y="5418652"/>
            <a:ext cx="9144000" cy="296347"/>
          </a:xfrm>
          <a:prstGeom prst="rect">
            <a:avLst/>
          </a:prstGeom>
          <a:solidFill>
            <a:srgbClr val="0336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Calibri" panose="020F0502020204030204" pitchFamily="34" charset="0"/>
            </a:endParaRPr>
          </a:p>
        </p:txBody>
      </p:sp>
      <p:sp>
        <p:nvSpPr>
          <p:cNvPr id="3" name="Google Shape;10;p94">
            <a:extLst>
              <a:ext uri="{FF2B5EF4-FFF2-40B4-BE49-F238E27FC236}">
                <a16:creationId xmlns:a16="http://schemas.microsoft.com/office/drawing/2014/main" id="{376A2269-6FD2-90D4-7E31-8C45597F364A}"/>
              </a:ext>
            </a:extLst>
          </p:cNvPr>
          <p:cNvSpPr/>
          <p:nvPr userDrawn="1"/>
        </p:nvSpPr>
        <p:spPr>
          <a:xfrm>
            <a:off x="7306401" y="5494777"/>
            <a:ext cx="1369286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6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© Todos los derechos reservados</a:t>
            </a:r>
            <a:endParaRPr b="0" i="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Google Shape;11;p94">
            <a:extLst>
              <a:ext uri="{FF2B5EF4-FFF2-40B4-BE49-F238E27FC236}">
                <a16:creationId xmlns:a16="http://schemas.microsoft.com/office/drawing/2014/main" id="{2A6567A1-1F20-9734-A6E3-BDC7750B09DF}"/>
              </a:ext>
            </a:extLst>
          </p:cNvPr>
          <p:cNvSpPr txBox="1"/>
          <p:nvPr userDrawn="1"/>
        </p:nvSpPr>
        <p:spPr>
          <a:xfrm>
            <a:off x="411468" y="5463999"/>
            <a:ext cx="3172663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cs typeface="Calibri"/>
                <a:sym typeface="Arial"/>
              </a:rPr>
              <a:t>English Level B1 - II  </a:t>
            </a: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-  </a:t>
            </a: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cs typeface="Calibri"/>
                <a:sym typeface="Arial"/>
              </a:rPr>
              <a:t>Lesson</a:t>
            </a:r>
            <a:r>
              <a:rPr lang="es-PE" sz="800" b="0" i="1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04</a:t>
            </a:r>
            <a:endParaRPr lang="es-PE" sz="800" b="0" i="0" u="none" strike="noStrike" cap="none" dirty="0">
              <a:solidFill>
                <a:schemeClr val="bg1"/>
              </a:solidFill>
              <a:latin typeface="Calibri"/>
              <a:cs typeface="Calibri"/>
              <a:sym typeface="Arial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5D9A94E-C0E0-4B3A-958D-8F60784914E5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650087" y="5414807"/>
            <a:ext cx="528837" cy="31730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3430FCEE-AE57-C228-B1FD-8A8B947CD77E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7699808" y="225185"/>
            <a:ext cx="975880" cy="261861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60" r:id="rId2"/>
    <p:sldLayoutId id="2147483661" r:id="rId3"/>
    <p:sldLayoutId id="2147483662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pos="2993" userDrawn="1">
          <p15:clr>
            <a:srgbClr val="F26B43"/>
          </p15:clr>
        </p15:guide>
        <p15:guide id="3" pos="2767" userDrawn="1">
          <p15:clr>
            <a:srgbClr val="F26B43"/>
          </p15:clr>
        </p15:guide>
        <p15:guide id="4" pos="317" userDrawn="1">
          <p15:clr>
            <a:srgbClr val="F26B43"/>
          </p15:clr>
        </p15:guide>
        <p15:guide id="5" pos="5465" userDrawn="1">
          <p15:clr>
            <a:srgbClr val="F26B43"/>
          </p15:clr>
        </p15:guide>
        <p15:guide id="6" orient="horz" pos="303" userDrawn="1">
          <p15:clr>
            <a:srgbClr val="F26B43"/>
          </p15:clr>
        </p15:guide>
        <p15:guide id="7" orient="horz" pos="530" userDrawn="1">
          <p15:clr>
            <a:srgbClr val="F26B43"/>
          </p15:clr>
        </p15:guide>
        <p15:guide id="8" orient="horz" pos="327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C569A68-ECF2-82B2-E610-A947184AB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07" y="1"/>
            <a:ext cx="9167814" cy="5714999"/>
          </a:xfrm>
          <a:prstGeom prst="rect">
            <a:avLst/>
          </a:prstGeom>
        </p:spPr>
      </p:pic>
      <p:sp>
        <p:nvSpPr>
          <p:cNvPr id="36" name="Google Shape;36;p1"/>
          <p:cNvSpPr txBox="1"/>
          <p:nvPr/>
        </p:nvSpPr>
        <p:spPr>
          <a:xfrm>
            <a:off x="4949021" y="1076234"/>
            <a:ext cx="3726666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noProof="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ENGLISH LEVEL B1 - II</a:t>
            </a:r>
            <a:endParaRPr lang="en-US" sz="1800" noProof="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" name="Google Shape;48;p1"/>
          <p:cNvSpPr/>
          <p:nvPr/>
        </p:nvSpPr>
        <p:spPr>
          <a:xfrm>
            <a:off x="4938719" y="2492189"/>
            <a:ext cx="3736968" cy="664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bg1"/>
                </a:solidFill>
                <a:latin typeface="Graphik Regular" panose="020B0503030202060203" pitchFamily="34" charset="77"/>
              </a:rPr>
              <a:t>TALKING ABOUT </a:t>
            </a:r>
            <a:br>
              <a:rPr lang="en-US" sz="2400" b="1" dirty="0">
                <a:solidFill>
                  <a:schemeClr val="bg1"/>
                </a:solidFill>
                <a:latin typeface="Graphik Bold" panose="020B0503030202060203" pitchFamily="34" charset="77"/>
                <a:cs typeface="Arial"/>
              </a:rPr>
            </a:br>
            <a:r>
              <a:rPr lang="en-US" sz="2400" b="1" dirty="0">
                <a:solidFill>
                  <a:schemeClr val="bg1"/>
                </a:solidFill>
                <a:latin typeface="Graphik Bold" panose="020B0503030202060203" pitchFamily="34" charset="77"/>
                <a:cs typeface="Arial"/>
              </a:rPr>
              <a:t>YOUR HOBBIES</a:t>
            </a:r>
          </a:p>
        </p:txBody>
      </p:sp>
      <p:sp>
        <p:nvSpPr>
          <p:cNvPr id="50" name="Google Shape;50;p1"/>
          <p:cNvSpPr txBox="1"/>
          <p:nvPr/>
        </p:nvSpPr>
        <p:spPr>
          <a:xfrm>
            <a:off x="4938719" y="2165718"/>
            <a:ext cx="1457648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noProof="0" dirty="0">
                <a:solidFill>
                  <a:srgbClr val="FFC000"/>
                </a:solidFill>
                <a:latin typeface="Calibri"/>
                <a:cs typeface="Calibri"/>
              </a:rPr>
              <a:t>Lesson</a:t>
            </a:r>
            <a:r>
              <a:rPr lang="en-US" sz="1600" b="1" noProof="0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 04</a:t>
            </a:r>
            <a:endParaRPr lang="en-US" sz="1100" noProof="0" dirty="0">
              <a:solidFill>
                <a:srgbClr val="FFC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387103B4-ABC8-2608-1E4D-848643B3869D}"/>
              </a:ext>
            </a:extLst>
          </p:cNvPr>
          <p:cNvCxnSpPr>
            <a:cxnSpLocks/>
          </p:cNvCxnSpPr>
          <p:nvPr/>
        </p:nvCxnSpPr>
        <p:spPr>
          <a:xfrm>
            <a:off x="4938719" y="1011128"/>
            <a:ext cx="3736969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n 1">
            <a:extLst>
              <a:ext uri="{FF2B5EF4-FFF2-40B4-BE49-F238E27FC236}">
                <a16:creationId xmlns:a16="http://schemas.microsoft.com/office/drawing/2014/main" id="{86322384-A46A-69EC-6DA1-716ED1EBB4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9175" y="612094"/>
            <a:ext cx="1300444" cy="34895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dondear rectángulo de esquina del mismo lado 2">
            <a:extLst>
              <a:ext uri="{FF2B5EF4-FFF2-40B4-BE49-F238E27FC236}">
                <a16:creationId xmlns:a16="http://schemas.microsoft.com/office/drawing/2014/main" id="{CFAB2A40-3BAC-B80F-2048-E8BC40A607A8}"/>
              </a:ext>
            </a:extLst>
          </p:cNvPr>
          <p:cNvSpPr/>
          <p:nvPr/>
        </p:nvSpPr>
        <p:spPr>
          <a:xfrm rot="16200000">
            <a:off x="2214647" y="-866473"/>
            <a:ext cx="470122" cy="3885819"/>
          </a:xfrm>
          <a:prstGeom prst="round2SameRect">
            <a:avLst>
              <a:gd name="adj1" fmla="val 35957"/>
              <a:gd name="adj2" fmla="val 0"/>
            </a:avLst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642176-87EF-84AC-6A6E-BD090BE74FA6}"/>
              </a:ext>
            </a:extLst>
          </p:cNvPr>
          <p:cNvSpPr txBox="1"/>
          <p:nvPr/>
        </p:nvSpPr>
        <p:spPr>
          <a:xfrm>
            <a:off x="1129248" y="926566"/>
            <a:ext cx="26525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SzPts val="1000"/>
              <a:buFont typeface="Arial"/>
              <a:buNone/>
              <a:tabLst>
                <a:tab pos="457200" algn="l"/>
              </a:tabLst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What’s your hobby?</a:t>
            </a:r>
            <a:endParaRPr lang="es-PE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Google Shape;181;p11">
            <a:extLst>
              <a:ext uri="{FF2B5EF4-FFF2-40B4-BE49-F238E27FC236}">
                <a16:creationId xmlns:a16="http://schemas.microsoft.com/office/drawing/2014/main" id="{C3AE8D7A-452E-FAA5-EF1C-A08D9A730A27}"/>
              </a:ext>
            </a:extLst>
          </p:cNvPr>
          <p:cNvSpPr txBox="1"/>
          <p:nvPr/>
        </p:nvSpPr>
        <p:spPr>
          <a:xfrm>
            <a:off x="509541" y="1587523"/>
            <a:ext cx="3885819" cy="2677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indent="0">
              <a:spcBef>
                <a:spcPts val="0"/>
              </a:spcBef>
              <a:buSzPts val="2800"/>
              <a:buNone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Exercise: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Fill in the blanks with the correct words: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Clr>
                <a:srgbClr val="FFC000"/>
              </a:buClr>
              <a:buSzPct val="100000"/>
              <a:buNone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indent="-228600">
              <a:spcAft>
                <a:spcPts val="600"/>
              </a:spcAft>
              <a:buClr>
                <a:srgbClr val="FFC000"/>
              </a:buClr>
              <a:buSzPct val="100000"/>
              <a:buFont typeface="Play"/>
              <a:buAutoNum type="arabicPeriod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My favorite hobby is ________.</a:t>
            </a:r>
          </a:p>
          <a:p>
            <a:pPr marL="228600" indent="-228600">
              <a:spcAft>
                <a:spcPts val="600"/>
              </a:spcAft>
              <a:buClr>
                <a:srgbClr val="FFC000"/>
              </a:buClr>
              <a:buSzPct val="100000"/>
              <a:buFont typeface="Play"/>
              <a:buAutoNum type="arabicPeriod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 do it ________ times a week.</a:t>
            </a:r>
          </a:p>
          <a:p>
            <a:pPr marL="228600" indent="-228600">
              <a:spcAft>
                <a:spcPts val="600"/>
              </a:spcAft>
              <a:buClr>
                <a:srgbClr val="FFC000"/>
              </a:buClr>
              <a:buSzPct val="100000"/>
              <a:buFont typeface="Play"/>
              <a:buAutoNum type="arabicPeriod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 need ________ to do my hobby.</a:t>
            </a:r>
          </a:p>
          <a:p>
            <a:pPr marL="228600" indent="-228600">
              <a:spcAft>
                <a:spcPts val="600"/>
              </a:spcAft>
              <a:buClr>
                <a:srgbClr val="FFC000"/>
              </a:buClr>
              <a:buSzPct val="100000"/>
              <a:buFont typeface="Play"/>
              <a:buAutoNum type="arabicPeriod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 like it because ________.</a:t>
            </a:r>
          </a:p>
          <a:p>
            <a:pPr marL="228600" indent="-228600">
              <a:spcAft>
                <a:spcPts val="600"/>
              </a:spcAft>
              <a:buClr>
                <a:srgbClr val="FFC000"/>
              </a:buClr>
              <a:buSzPct val="100000"/>
              <a:buFont typeface="Play"/>
              <a:buAutoNum type="arabicPeriod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 do my hobby with ________.</a:t>
            </a:r>
          </a:p>
          <a:p>
            <a:pPr marL="228600" indent="-50800">
              <a:buSzPts val="2800"/>
              <a:buNone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8D0BE3D-5120-0A16-D7F4-4408A691FDB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4038053" y="1133636"/>
            <a:ext cx="360362" cy="17986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F4A78482-7831-7B2E-FE64-1700F999D4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45586" y="841375"/>
            <a:ext cx="3930101" cy="4356100"/>
          </a:xfrm>
          <a:prstGeom prst="rect">
            <a:avLst/>
          </a:prstGeom>
        </p:spPr>
      </p:pic>
      <p:sp>
        <p:nvSpPr>
          <p:cNvPr id="11" name="Google Shape;187;p11">
            <a:extLst>
              <a:ext uri="{FF2B5EF4-FFF2-40B4-BE49-F238E27FC236}">
                <a16:creationId xmlns:a16="http://schemas.microsoft.com/office/drawing/2014/main" id="{B6E04FEA-4A59-7F34-5751-D0F4553FC24A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YOUR HOBBIES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dondear rectángulo de esquina del mismo lado 1">
            <a:extLst>
              <a:ext uri="{FF2B5EF4-FFF2-40B4-BE49-F238E27FC236}">
                <a16:creationId xmlns:a16="http://schemas.microsoft.com/office/drawing/2014/main" id="{95DBA848-08D1-5841-352E-2350B9DF7D9C}"/>
              </a:ext>
            </a:extLst>
          </p:cNvPr>
          <p:cNvSpPr/>
          <p:nvPr/>
        </p:nvSpPr>
        <p:spPr>
          <a:xfrm rot="16200000">
            <a:off x="2214647" y="-866473"/>
            <a:ext cx="470122" cy="3885819"/>
          </a:xfrm>
          <a:prstGeom prst="round2SameRect">
            <a:avLst>
              <a:gd name="adj1" fmla="val 35957"/>
              <a:gd name="adj2" fmla="val 0"/>
            </a:avLst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932A2D9-8EED-E8AB-4787-AFE58DCF8FC8}"/>
              </a:ext>
            </a:extLst>
          </p:cNvPr>
          <p:cNvSpPr txBox="1"/>
          <p:nvPr/>
        </p:nvSpPr>
        <p:spPr>
          <a:xfrm>
            <a:off x="1129248" y="926566"/>
            <a:ext cx="26525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SzPts val="1000"/>
              <a:buFont typeface="Arial"/>
              <a:buNone/>
              <a:tabLst>
                <a:tab pos="457200" algn="l"/>
              </a:tabLst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Check Your Learning</a:t>
            </a:r>
            <a:endParaRPr lang="es-PE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Google Shape;181;p11">
            <a:extLst>
              <a:ext uri="{FF2B5EF4-FFF2-40B4-BE49-F238E27FC236}">
                <a16:creationId xmlns:a16="http://schemas.microsoft.com/office/drawing/2014/main" id="{81BE30A7-33EA-9CDF-F668-8EED59C4D84E}"/>
              </a:ext>
            </a:extLst>
          </p:cNvPr>
          <p:cNvSpPr txBox="1"/>
          <p:nvPr/>
        </p:nvSpPr>
        <p:spPr>
          <a:xfrm>
            <a:off x="509541" y="1587523"/>
            <a:ext cx="3885819" cy="2354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2800"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Answer these short questions to review today's lesson:</a:t>
            </a:r>
          </a:p>
          <a:p>
            <a:pPr>
              <a:buSzPts val="2800"/>
            </a:pPr>
            <a:endParaRPr 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4150" indent="-184150">
              <a:spcAft>
                <a:spcPts val="600"/>
              </a:spcAft>
              <a:buClr>
                <a:srgbClr val="FFC000"/>
              </a:buClr>
              <a:buSzPct val="100000"/>
              <a:buFont typeface="+mj-lt"/>
              <a:buAutoNum type="arabicPeriod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What is a hobby?</a:t>
            </a:r>
            <a:endParaRPr 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4150" indent="-184150">
              <a:spcAft>
                <a:spcPts val="600"/>
              </a:spcAft>
              <a:buClr>
                <a:srgbClr val="FFC000"/>
              </a:buClr>
              <a:buSzPct val="100000"/>
              <a:buFont typeface="+mj-lt"/>
              <a:buAutoNum type="arabicPeriod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Can you name three hobbies?</a:t>
            </a:r>
          </a:p>
          <a:p>
            <a:pPr marL="184150" indent="-184150">
              <a:spcAft>
                <a:spcPts val="600"/>
              </a:spcAft>
              <a:buClr>
                <a:srgbClr val="FFC000"/>
              </a:buClr>
              <a:buSzPct val="100000"/>
              <a:buFont typeface="+mj-lt"/>
              <a:buAutoNum type="arabicPeriod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How often do you do your favorite hobby?</a:t>
            </a:r>
          </a:p>
          <a:p>
            <a:pPr marL="184150" indent="-184150">
              <a:spcAft>
                <a:spcPts val="600"/>
              </a:spcAft>
              <a:buClr>
                <a:srgbClr val="FFC000"/>
              </a:buClr>
              <a:buSzPct val="100000"/>
              <a:buFont typeface="+mj-lt"/>
              <a:buAutoNum type="arabicPeriod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What is a hobby you would like to try? Why?</a:t>
            </a:r>
          </a:p>
          <a:p>
            <a:pPr marL="184150" indent="-184150">
              <a:spcAft>
                <a:spcPts val="600"/>
              </a:spcAft>
              <a:buClr>
                <a:srgbClr val="FFC000"/>
              </a:buClr>
              <a:buSzPct val="100000"/>
              <a:buFont typeface="+mj-lt"/>
              <a:buAutoNum type="arabicPeriod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Do you prefer indoor or outdoor hobbies?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A0B476F-F932-C140-8233-7BF66326E08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4038053" y="1133636"/>
            <a:ext cx="360362" cy="17986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D92076B-37F7-6C8A-53D2-185BC3438D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745587" y="841375"/>
            <a:ext cx="3930100" cy="4356100"/>
          </a:xfrm>
          <a:prstGeom prst="rect">
            <a:avLst/>
          </a:prstGeom>
        </p:spPr>
      </p:pic>
      <p:sp>
        <p:nvSpPr>
          <p:cNvPr id="8" name="Google Shape;187;p11">
            <a:extLst>
              <a:ext uri="{FF2B5EF4-FFF2-40B4-BE49-F238E27FC236}">
                <a16:creationId xmlns:a16="http://schemas.microsoft.com/office/drawing/2014/main" id="{5C287FE8-67A9-1918-F58C-8E6D38AFECB3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YOUR HOBBIES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p9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3364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118A725E-15C6-048F-30B4-42087EF360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38" y="4415482"/>
            <a:ext cx="2500129" cy="67086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0BD14A-C94C-DD53-D0CA-0CC164FA5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C18ACE90-9150-B524-3087-2D1EC21482BB}"/>
              </a:ext>
            </a:extLst>
          </p:cNvPr>
          <p:cNvSpPr/>
          <p:nvPr/>
        </p:nvSpPr>
        <p:spPr>
          <a:xfrm>
            <a:off x="0" y="5198284"/>
            <a:ext cx="4603750" cy="5167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Calibri" panose="020F0502020204030204" pitchFamily="34" charset="0"/>
            </a:endParaRPr>
          </a:p>
        </p:txBody>
      </p:sp>
      <p:sp>
        <p:nvSpPr>
          <p:cNvPr id="2" name="Google Shape;36;p1">
            <a:extLst>
              <a:ext uri="{FF2B5EF4-FFF2-40B4-BE49-F238E27FC236}">
                <a16:creationId xmlns:a16="http://schemas.microsoft.com/office/drawing/2014/main" id="{877CEC08-8CF7-CA90-FC17-BBEE4990E9DE}"/>
              </a:ext>
            </a:extLst>
          </p:cNvPr>
          <p:cNvSpPr txBox="1"/>
          <p:nvPr/>
        </p:nvSpPr>
        <p:spPr>
          <a:xfrm>
            <a:off x="570797" y="4527076"/>
            <a:ext cx="2140229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noProof="0" dirty="0">
                <a:solidFill>
                  <a:srgbClr val="033645"/>
                </a:solidFill>
                <a:latin typeface="Graphik Regular" panose="020B0503030202060203" pitchFamily="34" charset="77"/>
                <a:cs typeface="Calibri" panose="020F0502020204030204" pitchFamily="34" charset="0"/>
              </a:rPr>
              <a:t>ENGLISH</a:t>
            </a:r>
            <a:r>
              <a:rPr lang="en-US" sz="2800" noProof="0" dirty="0">
                <a:solidFill>
                  <a:srgbClr val="033645"/>
                </a:solidFill>
                <a:latin typeface="Graphik Bold" panose="020B0503030202060203" pitchFamily="34" charset="77"/>
                <a:cs typeface="Calibri" panose="020F0502020204030204" pitchFamily="34" charset="0"/>
              </a:rPr>
              <a:t> LEVEL B1 - II</a:t>
            </a:r>
            <a:endParaRPr lang="en-US" sz="4000" noProof="0" dirty="0">
              <a:solidFill>
                <a:srgbClr val="033645"/>
              </a:solidFill>
              <a:latin typeface="Graphik Bold" panose="020B0503030202060203" pitchFamily="34" charset="77"/>
              <a:cs typeface="Calibri" panose="020F0502020204030204" pitchFamily="34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48379F6-CC42-CF1A-9C5A-D2FC91AD7539}"/>
              </a:ext>
            </a:extLst>
          </p:cNvPr>
          <p:cNvSpPr/>
          <p:nvPr/>
        </p:nvSpPr>
        <p:spPr>
          <a:xfrm>
            <a:off x="2893495" y="-10570"/>
            <a:ext cx="783156" cy="5736140"/>
          </a:xfrm>
          <a:prstGeom prst="rect">
            <a:avLst/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Calibri" panose="020F0502020204030204" pitchFamily="34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57B31485-BEC7-6D50-C0B7-6E04996CBE7A}"/>
              </a:ext>
            </a:extLst>
          </p:cNvPr>
          <p:cNvSpPr/>
          <p:nvPr/>
        </p:nvSpPr>
        <p:spPr>
          <a:xfrm>
            <a:off x="3676651" y="10570"/>
            <a:ext cx="2121231" cy="5715000"/>
          </a:xfrm>
          <a:prstGeom prst="rect">
            <a:avLst/>
          </a:prstGeom>
          <a:solidFill>
            <a:srgbClr val="0336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Calibri" panose="020F0502020204030204" pitchFamily="34" charset="0"/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BA639A89-5956-DE08-5F85-786AFD88E1B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109" r="20674" b="1313"/>
          <a:stretch/>
        </p:blipFill>
        <p:spPr>
          <a:xfrm>
            <a:off x="5797882" y="0"/>
            <a:ext cx="3411901" cy="5725570"/>
          </a:xfrm>
          <a:prstGeom prst="rect">
            <a:avLst/>
          </a:prstGeom>
        </p:spPr>
      </p:pic>
      <p:sp>
        <p:nvSpPr>
          <p:cNvPr id="8" name="Google Shape;48;p1">
            <a:extLst>
              <a:ext uri="{FF2B5EF4-FFF2-40B4-BE49-F238E27FC236}">
                <a16:creationId xmlns:a16="http://schemas.microsoft.com/office/drawing/2014/main" id="{77DF7650-58BA-25F7-D684-E12DF13FB872}"/>
              </a:ext>
            </a:extLst>
          </p:cNvPr>
          <p:cNvSpPr/>
          <p:nvPr/>
        </p:nvSpPr>
        <p:spPr>
          <a:xfrm>
            <a:off x="3747059" y="2980194"/>
            <a:ext cx="174141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90000"/>
              </a:lnSpc>
              <a:buSzPts val="1800"/>
            </a:pP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Students will be able to talk about their hobbies using relevant vocabulary, </a:t>
            </a:r>
            <a:r>
              <a:rPr lang="en-US" sz="1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expressions, and grammatical structures</a:t>
            </a:r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7BBA326D-9E9C-E167-83E4-6D2D8B12B928}"/>
              </a:ext>
            </a:extLst>
          </p:cNvPr>
          <p:cNvGrpSpPr/>
          <p:nvPr/>
        </p:nvGrpSpPr>
        <p:grpSpPr>
          <a:xfrm>
            <a:off x="3063720" y="2947318"/>
            <a:ext cx="489729" cy="316419"/>
            <a:chOff x="3063720" y="2947318"/>
            <a:chExt cx="489729" cy="316419"/>
          </a:xfrm>
        </p:grpSpPr>
        <p:sp>
          <p:nvSpPr>
            <p:cNvPr id="22" name="Google Shape;36;p1">
              <a:extLst>
                <a:ext uri="{FF2B5EF4-FFF2-40B4-BE49-F238E27FC236}">
                  <a16:creationId xmlns:a16="http://schemas.microsoft.com/office/drawing/2014/main" id="{7A461B8E-10B0-C1B1-917A-9B1F5C5CEE57}"/>
                </a:ext>
              </a:extLst>
            </p:cNvPr>
            <p:cNvSpPr txBox="1"/>
            <p:nvPr/>
          </p:nvSpPr>
          <p:spPr>
            <a:xfrm>
              <a:off x="3063720" y="2947318"/>
              <a:ext cx="489729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noProof="0" dirty="0">
                  <a:solidFill>
                    <a:schemeClr val="bg1"/>
                  </a:solidFill>
                  <a:latin typeface="Graphik Bold" panose="020B0503030202060203" pitchFamily="34" charset="77"/>
                  <a:ea typeface="Calibri"/>
                  <a:cs typeface="Calibri"/>
                  <a:sym typeface="Calibri"/>
                </a:rPr>
                <a:t>01</a:t>
              </a:r>
              <a:endParaRPr lang="en-US" sz="2000" noProof="0" dirty="0">
                <a:solidFill>
                  <a:schemeClr val="bg1"/>
                </a:solidFill>
                <a:latin typeface="Graphik Bold" panose="020B0503030202060203" pitchFamily="34" charset="77"/>
                <a:cs typeface="Calibri" panose="020F0502020204030204" pitchFamily="34" charset="0"/>
              </a:endParaRPr>
            </a:p>
          </p:txBody>
        </p:sp>
        <p:cxnSp>
          <p:nvCxnSpPr>
            <p:cNvPr id="74" name="Conector recto 73">
              <a:extLst>
                <a:ext uri="{FF2B5EF4-FFF2-40B4-BE49-F238E27FC236}">
                  <a16:creationId xmlns:a16="http://schemas.microsoft.com/office/drawing/2014/main" id="{56AA54F1-14B3-054B-E48F-69609846241A}"/>
                </a:ext>
              </a:extLst>
            </p:cNvPr>
            <p:cNvCxnSpPr>
              <a:cxnSpLocks/>
            </p:cNvCxnSpPr>
            <p:nvPr/>
          </p:nvCxnSpPr>
          <p:spPr>
            <a:xfrm>
              <a:off x="3166666" y="3263737"/>
              <a:ext cx="30678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Imagen 10">
            <a:extLst>
              <a:ext uri="{FF2B5EF4-FFF2-40B4-BE49-F238E27FC236}">
                <a16:creationId xmlns:a16="http://schemas.microsoft.com/office/drawing/2014/main" id="{2298E5D9-8E41-244E-5978-B2490D09F8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570184"/>
            <a:ext cx="484295" cy="65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293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7;p11">
            <a:extLst>
              <a:ext uri="{FF2B5EF4-FFF2-40B4-BE49-F238E27FC236}">
                <a16:creationId xmlns:a16="http://schemas.microsoft.com/office/drawing/2014/main" id="{CCBA0902-7A11-13AF-F920-1C160EA12FE9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YOUR HOBBIES</a:t>
            </a:r>
          </a:p>
        </p:txBody>
      </p:sp>
      <p:sp>
        <p:nvSpPr>
          <p:cNvPr id="6" name="Google Shape;181;p11">
            <a:extLst>
              <a:ext uri="{FF2B5EF4-FFF2-40B4-BE49-F238E27FC236}">
                <a16:creationId xmlns:a16="http://schemas.microsoft.com/office/drawing/2014/main" id="{35B166E3-8A88-4D7D-7A40-EE0287F4D033}"/>
              </a:ext>
            </a:extLst>
          </p:cNvPr>
          <p:cNvSpPr txBox="1"/>
          <p:nvPr/>
        </p:nvSpPr>
        <p:spPr>
          <a:xfrm>
            <a:off x="506796" y="842249"/>
            <a:ext cx="4065204" cy="620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spcAft>
                <a:spcPts val="1000"/>
              </a:spcAft>
              <a:buSzPts val="4400"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WHAT DO YOU ENJOY DOING?</a:t>
            </a:r>
          </a:p>
          <a:p>
            <a:pPr>
              <a:buSzPts val="2800"/>
            </a:pPr>
            <a:r>
              <a:rPr lang="en-US" sz="1600" b="1" kern="100" dirty="0">
                <a:solidFill>
                  <a:srgbClr val="01ADE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Look at the picture and answer the questions:</a:t>
            </a:r>
          </a:p>
        </p:txBody>
      </p:sp>
      <p:grpSp>
        <p:nvGrpSpPr>
          <p:cNvPr id="11" name="Grupo 10">
            <a:extLst>
              <a:ext uri="{FF2B5EF4-FFF2-40B4-BE49-F238E27FC236}">
                <a16:creationId xmlns:a16="http://schemas.microsoft.com/office/drawing/2014/main" id="{7519997B-156E-8597-8A1F-D72D04129596}"/>
              </a:ext>
            </a:extLst>
          </p:cNvPr>
          <p:cNvGrpSpPr/>
          <p:nvPr/>
        </p:nvGrpSpPr>
        <p:grpSpPr>
          <a:xfrm>
            <a:off x="523310" y="1736504"/>
            <a:ext cx="3798512" cy="434985"/>
            <a:chOff x="523310" y="1736504"/>
            <a:chExt cx="3798512" cy="434985"/>
          </a:xfrm>
        </p:grpSpPr>
        <p:sp>
          <p:nvSpPr>
            <p:cNvPr id="12" name="Triángulo rectángulo 11">
              <a:extLst>
                <a:ext uri="{FF2B5EF4-FFF2-40B4-BE49-F238E27FC236}">
                  <a16:creationId xmlns:a16="http://schemas.microsoft.com/office/drawing/2014/main" id="{CABD4386-5AF6-6BB4-39C7-C8CBA21DF94F}"/>
                </a:ext>
              </a:extLst>
            </p:cNvPr>
            <p:cNvSpPr/>
            <p:nvPr/>
          </p:nvSpPr>
          <p:spPr>
            <a:xfrm rot="5400000">
              <a:off x="4032156" y="1809895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" name="Rectángulo redondeado 17">
              <a:extLst>
                <a:ext uri="{FF2B5EF4-FFF2-40B4-BE49-F238E27FC236}">
                  <a16:creationId xmlns:a16="http://schemas.microsoft.com/office/drawing/2014/main" id="{85A94325-5AF4-FD92-43FC-2AF7D6121B6D}"/>
                </a:ext>
              </a:extLst>
            </p:cNvPr>
            <p:cNvSpPr/>
            <p:nvPr/>
          </p:nvSpPr>
          <p:spPr>
            <a:xfrm>
              <a:off x="1026055" y="1736504"/>
              <a:ext cx="3085145" cy="434985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108000" bIns="0" rtlCol="0" anchor="ctr"/>
            <a:lstStyle/>
            <a:p>
              <a:pPr>
                <a:buSzPct val="100000"/>
              </a:pPr>
              <a:r>
                <a:rPr lang="en-US" sz="1300" kern="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What hobbies do you see in the image?</a:t>
              </a:r>
            </a:p>
          </p:txBody>
        </p:sp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60EB04F5-C318-037D-E64E-9430FDAFD5C0}"/>
                </a:ext>
              </a:extLst>
            </p:cNvPr>
            <p:cNvSpPr/>
            <p:nvPr/>
          </p:nvSpPr>
          <p:spPr>
            <a:xfrm>
              <a:off x="523310" y="1747471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noProof="0" dirty="0"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  <a:endPara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3" name="Grupo 12">
            <a:extLst>
              <a:ext uri="{FF2B5EF4-FFF2-40B4-BE49-F238E27FC236}">
                <a16:creationId xmlns:a16="http://schemas.microsoft.com/office/drawing/2014/main" id="{47409873-7D42-FEF6-6032-D7BFEA6DA097}"/>
              </a:ext>
            </a:extLst>
          </p:cNvPr>
          <p:cNvGrpSpPr/>
          <p:nvPr/>
        </p:nvGrpSpPr>
        <p:grpSpPr>
          <a:xfrm>
            <a:off x="523310" y="2438060"/>
            <a:ext cx="3798512" cy="434985"/>
            <a:chOff x="523310" y="2438060"/>
            <a:chExt cx="3798512" cy="434985"/>
          </a:xfrm>
        </p:grpSpPr>
        <p:sp>
          <p:nvSpPr>
            <p:cNvPr id="20" name="Triángulo rectángulo 19">
              <a:extLst>
                <a:ext uri="{FF2B5EF4-FFF2-40B4-BE49-F238E27FC236}">
                  <a16:creationId xmlns:a16="http://schemas.microsoft.com/office/drawing/2014/main" id="{5C33E563-0642-E3EE-18DE-E876AE89E2AE}"/>
                </a:ext>
              </a:extLst>
            </p:cNvPr>
            <p:cNvSpPr/>
            <p:nvPr/>
          </p:nvSpPr>
          <p:spPr>
            <a:xfrm rot="5400000">
              <a:off x="4032156" y="2511451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1" name="Rectángulo redondeado 20">
              <a:extLst>
                <a:ext uri="{FF2B5EF4-FFF2-40B4-BE49-F238E27FC236}">
                  <a16:creationId xmlns:a16="http://schemas.microsoft.com/office/drawing/2014/main" id="{F2E61D5B-AA4E-587F-1193-66EAEF9A09B2}"/>
                </a:ext>
              </a:extLst>
            </p:cNvPr>
            <p:cNvSpPr/>
            <p:nvPr/>
          </p:nvSpPr>
          <p:spPr>
            <a:xfrm>
              <a:off x="1026055" y="2438060"/>
              <a:ext cx="3085145" cy="434985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108000" bIns="0" rtlCol="0" anchor="ctr"/>
            <a:lstStyle/>
            <a:p>
              <a:pPr>
                <a:buSzPct val="100000"/>
              </a:pPr>
              <a:r>
                <a:rPr lang="en-US" sz="1300" kern="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Do you have a hobby? What is it?</a:t>
              </a:r>
            </a:p>
          </p:txBody>
        </p:sp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E56A8C31-85D9-64C8-EFFD-0C5C21B89D87}"/>
                </a:ext>
              </a:extLst>
            </p:cNvPr>
            <p:cNvSpPr/>
            <p:nvPr/>
          </p:nvSpPr>
          <p:spPr>
            <a:xfrm>
              <a:off x="523310" y="2449027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noProof="0" dirty="0"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endPara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4" name="Grupo 13">
            <a:extLst>
              <a:ext uri="{FF2B5EF4-FFF2-40B4-BE49-F238E27FC236}">
                <a16:creationId xmlns:a16="http://schemas.microsoft.com/office/drawing/2014/main" id="{C677F6FE-72BC-B3C7-18AA-24848E56A243}"/>
              </a:ext>
            </a:extLst>
          </p:cNvPr>
          <p:cNvGrpSpPr/>
          <p:nvPr/>
        </p:nvGrpSpPr>
        <p:grpSpPr>
          <a:xfrm>
            <a:off x="523310" y="3144383"/>
            <a:ext cx="3798512" cy="434985"/>
            <a:chOff x="523310" y="3144383"/>
            <a:chExt cx="3798512" cy="434985"/>
          </a:xfrm>
        </p:grpSpPr>
        <p:sp>
          <p:nvSpPr>
            <p:cNvPr id="27" name="Triángulo rectángulo 26">
              <a:extLst>
                <a:ext uri="{FF2B5EF4-FFF2-40B4-BE49-F238E27FC236}">
                  <a16:creationId xmlns:a16="http://schemas.microsoft.com/office/drawing/2014/main" id="{85DF3F86-F2A9-A351-DF27-D463C6697157}"/>
                </a:ext>
              </a:extLst>
            </p:cNvPr>
            <p:cNvSpPr/>
            <p:nvPr/>
          </p:nvSpPr>
          <p:spPr>
            <a:xfrm rot="5400000">
              <a:off x="4032156" y="3217774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8" name="Rectángulo redondeado 27">
              <a:extLst>
                <a:ext uri="{FF2B5EF4-FFF2-40B4-BE49-F238E27FC236}">
                  <a16:creationId xmlns:a16="http://schemas.microsoft.com/office/drawing/2014/main" id="{7FE80022-72BF-381E-FF5E-618C512CEA66}"/>
                </a:ext>
              </a:extLst>
            </p:cNvPr>
            <p:cNvSpPr/>
            <p:nvPr/>
          </p:nvSpPr>
          <p:spPr>
            <a:xfrm>
              <a:off x="1026055" y="3144383"/>
              <a:ext cx="3085145" cy="434985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0" bIns="0" rtlCol="0" anchor="ctr"/>
            <a:lstStyle/>
            <a:p>
              <a:pPr>
                <a:buSzPct val="100000"/>
              </a:pPr>
              <a:r>
                <a:rPr lang="en-US" sz="1300" kern="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How often do you do your hobby?</a:t>
              </a:r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96843936-D87F-1019-C337-736BE6DBB69D}"/>
                </a:ext>
              </a:extLst>
            </p:cNvPr>
            <p:cNvSpPr/>
            <p:nvPr/>
          </p:nvSpPr>
          <p:spPr>
            <a:xfrm>
              <a:off x="523310" y="3155350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noProof="0" dirty="0"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  <a:endPara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075FD708-55CC-C3CF-13DC-C357A9562F94}"/>
              </a:ext>
            </a:extLst>
          </p:cNvPr>
          <p:cNvGrpSpPr/>
          <p:nvPr/>
        </p:nvGrpSpPr>
        <p:grpSpPr>
          <a:xfrm>
            <a:off x="523310" y="3806563"/>
            <a:ext cx="3798512" cy="430608"/>
            <a:chOff x="523310" y="3806563"/>
            <a:chExt cx="3798512" cy="430608"/>
          </a:xfrm>
        </p:grpSpPr>
        <p:sp>
          <p:nvSpPr>
            <p:cNvPr id="33" name="Triángulo rectángulo 32">
              <a:extLst>
                <a:ext uri="{FF2B5EF4-FFF2-40B4-BE49-F238E27FC236}">
                  <a16:creationId xmlns:a16="http://schemas.microsoft.com/office/drawing/2014/main" id="{95E98C41-1AAF-DAC7-122B-38217765AAE0}"/>
                </a:ext>
              </a:extLst>
            </p:cNvPr>
            <p:cNvSpPr/>
            <p:nvPr/>
          </p:nvSpPr>
          <p:spPr>
            <a:xfrm rot="5400000">
              <a:off x="4032156" y="3877766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4" name="Rectángulo redondeado 33">
              <a:extLst>
                <a:ext uri="{FF2B5EF4-FFF2-40B4-BE49-F238E27FC236}">
                  <a16:creationId xmlns:a16="http://schemas.microsoft.com/office/drawing/2014/main" id="{0872C3F0-B9FF-1248-ED3B-64E6B29A3091}"/>
                </a:ext>
              </a:extLst>
            </p:cNvPr>
            <p:cNvSpPr/>
            <p:nvPr/>
          </p:nvSpPr>
          <p:spPr>
            <a:xfrm>
              <a:off x="1026055" y="3806563"/>
              <a:ext cx="3085145" cy="430608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108000" bIns="0" rtlCol="0" anchor="ctr"/>
            <a:lstStyle/>
            <a:p>
              <a:pPr>
                <a:buSzPct val="100000"/>
              </a:pPr>
              <a:r>
                <a:rPr lang="en-US" sz="1300" kern="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What do you need for your hobby?</a:t>
              </a:r>
            </a:p>
          </p:txBody>
        </p:sp>
        <p:sp>
          <p:nvSpPr>
            <p:cNvPr id="35" name="Elipse 34">
              <a:extLst>
                <a:ext uri="{FF2B5EF4-FFF2-40B4-BE49-F238E27FC236}">
                  <a16:creationId xmlns:a16="http://schemas.microsoft.com/office/drawing/2014/main" id="{C36A57B5-88D9-4D66-C18F-57B527811E5A}"/>
                </a:ext>
              </a:extLst>
            </p:cNvPr>
            <p:cNvSpPr/>
            <p:nvPr/>
          </p:nvSpPr>
          <p:spPr>
            <a:xfrm>
              <a:off x="523310" y="3815342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noProof="0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  <a:endPara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pic>
        <p:nvPicPr>
          <p:cNvPr id="5" name="Google Shape;92;p2" descr="10 Hobbies You Can Turn Into a Remote Side Job | FlexJobs">
            <a:extLst>
              <a:ext uri="{FF2B5EF4-FFF2-40B4-BE49-F238E27FC236}">
                <a16:creationId xmlns:a16="http://schemas.microsoft.com/office/drawing/2014/main" id="{88BFC91F-7065-010C-E191-EE73AE85EEF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4001" r="29955"/>
          <a:stretch/>
        </p:blipFill>
        <p:spPr>
          <a:xfrm>
            <a:off x="4471361" y="1777234"/>
            <a:ext cx="4341563" cy="32868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" name="Grupo 15">
            <a:extLst>
              <a:ext uri="{FF2B5EF4-FFF2-40B4-BE49-F238E27FC236}">
                <a16:creationId xmlns:a16="http://schemas.microsoft.com/office/drawing/2014/main" id="{D95D53B4-7120-FD8D-122C-169F1DA457E7}"/>
              </a:ext>
            </a:extLst>
          </p:cNvPr>
          <p:cNvGrpSpPr/>
          <p:nvPr/>
        </p:nvGrpSpPr>
        <p:grpSpPr>
          <a:xfrm>
            <a:off x="523310" y="4633499"/>
            <a:ext cx="3798512" cy="430608"/>
            <a:chOff x="523310" y="4633499"/>
            <a:chExt cx="3798512" cy="430608"/>
          </a:xfrm>
        </p:grpSpPr>
        <p:sp>
          <p:nvSpPr>
            <p:cNvPr id="8" name="Triángulo rectángulo 7">
              <a:extLst>
                <a:ext uri="{FF2B5EF4-FFF2-40B4-BE49-F238E27FC236}">
                  <a16:creationId xmlns:a16="http://schemas.microsoft.com/office/drawing/2014/main" id="{6FF500ED-CF71-D0F9-1B5F-FA6950D1AA8A}"/>
                </a:ext>
              </a:extLst>
            </p:cNvPr>
            <p:cNvSpPr/>
            <p:nvPr/>
          </p:nvSpPr>
          <p:spPr>
            <a:xfrm rot="5400000">
              <a:off x="4032156" y="4704702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9" name="Rectángulo redondeado 8">
              <a:extLst>
                <a:ext uri="{FF2B5EF4-FFF2-40B4-BE49-F238E27FC236}">
                  <a16:creationId xmlns:a16="http://schemas.microsoft.com/office/drawing/2014/main" id="{7A0B6B5B-5301-4EA2-505D-BC3A59C5E910}"/>
                </a:ext>
              </a:extLst>
            </p:cNvPr>
            <p:cNvSpPr/>
            <p:nvPr/>
          </p:nvSpPr>
          <p:spPr>
            <a:xfrm>
              <a:off x="1026055" y="4633499"/>
              <a:ext cx="3085145" cy="430608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108000" bIns="0" rtlCol="0" anchor="ctr"/>
            <a:lstStyle/>
            <a:p>
              <a:pPr>
                <a:buSzPct val="100000"/>
              </a:pPr>
              <a:r>
                <a:rPr lang="en-US" sz="1400" kern="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Have you ever tried a new hobby?</a:t>
              </a:r>
            </a:p>
          </p:txBody>
        </p:sp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C9BF88C0-2049-C8B0-AFDD-AEE8273C1FB3}"/>
                </a:ext>
              </a:extLst>
            </p:cNvPr>
            <p:cNvSpPr/>
            <p:nvPr/>
          </p:nvSpPr>
          <p:spPr>
            <a:xfrm>
              <a:off x="523310" y="4642278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noProof="0" dirty="0"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  <a:endPara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1;p11">
            <a:extLst>
              <a:ext uri="{FF2B5EF4-FFF2-40B4-BE49-F238E27FC236}">
                <a16:creationId xmlns:a16="http://schemas.microsoft.com/office/drawing/2014/main" id="{C19B6A94-7574-05B2-7923-7D9C1E2724C7}"/>
              </a:ext>
            </a:extLst>
          </p:cNvPr>
          <p:cNvSpPr txBox="1"/>
          <p:nvPr/>
        </p:nvSpPr>
        <p:spPr>
          <a:xfrm>
            <a:off x="506796" y="849124"/>
            <a:ext cx="3885817" cy="620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>
              <a:spcAft>
                <a:spcPts val="1000"/>
              </a:spcAft>
              <a:buSzPts val="1000"/>
              <a:buNone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HOBBIES AND </a:t>
            </a:r>
            <a:b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FREE TIME ACTIVITIES</a:t>
            </a:r>
            <a:endParaRPr lang="es-PE" sz="1600" b="1" kern="100" dirty="0">
              <a:solidFill>
                <a:schemeClr val="tx1"/>
              </a:solidFill>
              <a:effectLst/>
              <a:latin typeface="Calibri" panose="020F0502020204030204" pitchFamily="34" charset="0"/>
              <a:ea typeface="Aptos" panose="020B000402020202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Google Shape;181;p11">
            <a:extLst>
              <a:ext uri="{FF2B5EF4-FFF2-40B4-BE49-F238E27FC236}">
                <a16:creationId xmlns:a16="http://schemas.microsoft.com/office/drawing/2014/main" id="{B93023A3-EE29-670C-6F45-C8199CC6233F}"/>
              </a:ext>
            </a:extLst>
          </p:cNvPr>
          <p:cNvSpPr txBox="1"/>
          <p:nvPr/>
        </p:nvSpPr>
        <p:spPr>
          <a:xfrm>
            <a:off x="506797" y="2039297"/>
            <a:ext cx="3885817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938" lvl="1" indent="-228600">
              <a:buSzPts val="1000"/>
              <a:tabLst>
                <a:tab pos="914400" algn="l"/>
              </a:tabLst>
            </a:pPr>
            <a:r>
              <a:rPr lang="en-US" sz="1500" kern="100" dirty="0">
                <a:latin typeface="Calibri" panose="020F0502020204030204" pitchFamily="34" charset="0"/>
                <a:cs typeface="Calibri" panose="020F0502020204030204" pitchFamily="34" charset="0"/>
              </a:rPr>
              <a:t>Theatre, Cinema, Museum, Concert, Gym, Band, To go jogging, To meet people, Comfortable, To get changed</a:t>
            </a:r>
          </a:p>
          <a:p>
            <a:pPr marL="7938" lvl="1" indent="-228600">
              <a:buSzPts val="1000"/>
              <a:tabLst>
                <a:tab pos="914400" algn="l"/>
              </a:tabLst>
            </a:pPr>
            <a:endParaRPr lang="en-US" sz="15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938" lvl="1">
              <a:spcAft>
                <a:spcPts val="600"/>
              </a:spcAft>
              <a:buClr>
                <a:srgbClr val="00B0F0"/>
              </a:buClr>
              <a:buSzPct val="100000"/>
              <a:tabLst>
                <a:tab pos="914400" algn="l"/>
              </a:tabLst>
            </a:pPr>
            <a:r>
              <a:rPr lang="en-US" sz="1500" b="1" kern="100" dirty="0">
                <a:latin typeface="Calibri" panose="020F0502020204030204" pitchFamily="34" charset="0"/>
                <a:cs typeface="Calibri" panose="020F0502020204030204" pitchFamily="34" charset="0"/>
              </a:rPr>
              <a:t>Exercise: </a:t>
            </a:r>
            <a:r>
              <a:rPr lang="en-US" sz="1500" kern="100" dirty="0">
                <a:latin typeface="Calibri" panose="020F0502020204030204" pitchFamily="34" charset="0"/>
                <a:cs typeface="Calibri" panose="020F0502020204030204" pitchFamily="34" charset="0"/>
              </a:rPr>
              <a:t>Complete the sentences with the correct words:</a:t>
            </a:r>
          </a:p>
          <a:p>
            <a:pPr marL="7938" lvl="1" indent="-228600">
              <a:spcAft>
                <a:spcPts val="600"/>
              </a:spcAft>
              <a:buClr>
                <a:srgbClr val="00B0F0"/>
              </a:buClr>
              <a:buSzPct val="100000"/>
              <a:buFont typeface="Arial"/>
              <a:buAutoNum type="arabicPeriod"/>
              <a:tabLst>
                <a:tab pos="914400" algn="l"/>
              </a:tabLst>
            </a:pPr>
            <a:r>
              <a:rPr lang="en-US" sz="1500" kern="100" dirty="0">
                <a:latin typeface="Calibri" panose="020F0502020204030204" pitchFamily="34" charset="0"/>
                <a:cs typeface="Calibri" panose="020F0502020204030204" pitchFamily="34" charset="0"/>
              </a:rPr>
              <a:t>I go to the ________ to watch movies.</a:t>
            </a:r>
          </a:p>
          <a:p>
            <a:pPr marL="7938" lvl="1" indent="-228600">
              <a:spcAft>
                <a:spcPts val="600"/>
              </a:spcAft>
              <a:buClr>
                <a:srgbClr val="00B0F0"/>
              </a:buClr>
              <a:buSzPct val="100000"/>
              <a:buFont typeface="Arial"/>
              <a:buAutoNum type="arabicPeriod"/>
              <a:tabLst>
                <a:tab pos="914400" algn="l"/>
              </a:tabLst>
            </a:pPr>
            <a:r>
              <a:rPr lang="en-US" sz="1500" kern="100" dirty="0">
                <a:latin typeface="Calibri" panose="020F0502020204030204" pitchFamily="34" charset="0"/>
                <a:cs typeface="Calibri" panose="020F0502020204030204" pitchFamily="34" charset="0"/>
              </a:rPr>
              <a:t>My favorite ________ plays rock music.</a:t>
            </a:r>
          </a:p>
          <a:p>
            <a:pPr marL="7938" lvl="1" indent="-228600">
              <a:spcAft>
                <a:spcPts val="600"/>
              </a:spcAft>
              <a:buClr>
                <a:srgbClr val="00B0F0"/>
              </a:buClr>
              <a:buSzPct val="100000"/>
              <a:buFont typeface="Arial"/>
              <a:buAutoNum type="arabicPeriod"/>
              <a:tabLst>
                <a:tab pos="914400" algn="l"/>
              </a:tabLst>
            </a:pPr>
            <a:r>
              <a:rPr lang="en-US" sz="1500" kern="100" dirty="0">
                <a:latin typeface="Calibri" panose="020F0502020204030204" pitchFamily="34" charset="0"/>
                <a:cs typeface="Calibri" panose="020F0502020204030204" pitchFamily="34" charset="0"/>
              </a:rPr>
              <a:t>I like to ________ in the park every morning.</a:t>
            </a:r>
          </a:p>
          <a:p>
            <a:pPr marL="7938" lvl="1" indent="-228600">
              <a:spcAft>
                <a:spcPts val="600"/>
              </a:spcAft>
              <a:buClr>
                <a:srgbClr val="00B0F0"/>
              </a:buClr>
              <a:buSzPct val="100000"/>
              <a:buFont typeface="Arial"/>
              <a:buAutoNum type="arabicPeriod"/>
              <a:tabLst>
                <a:tab pos="914400" algn="l"/>
              </a:tabLst>
            </a:pPr>
            <a:r>
              <a:rPr lang="en-US" sz="1500" kern="100" dirty="0">
                <a:latin typeface="Calibri" panose="020F0502020204030204" pitchFamily="34" charset="0"/>
                <a:cs typeface="Calibri" panose="020F0502020204030204" pitchFamily="34" charset="0"/>
              </a:rPr>
              <a:t>A ________ is a place where we can see plays.</a:t>
            </a:r>
          </a:p>
          <a:p>
            <a:pPr marL="7938" lvl="1" indent="-228600">
              <a:spcAft>
                <a:spcPts val="600"/>
              </a:spcAft>
              <a:buClr>
                <a:srgbClr val="00B0F0"/>
              </a:buClr>
              <a:buSzPct val="100000"/>
              <a:buFont typeface="Arial"/>
              <a:buAutoNum type="arabicPeriod"/>
              <a:tabLst>
                <a:tab pos="914400" algn="l"/>
              </a:tabLst>
            </a:pPr>
            <a:r>
              <a:rPr lang="en-US" sz="1500" kern="100" dirty="0">
                <a:latin typeface="Calibri" panose="020F0502020204030204" pitchFamily="34" charset="0"/>
                <a:cs typeface="Calibri" panose="020F0502020204030204" pitchFamily="34" charset="0"/>
              </a:rPr>
              <a:t>I feel ________ when I wear sports clothes.</a:t>
            </a:r>
            <a:endParaRPr lang="en-US" sz="1500" dirty="0"/>
          </a:p>
        </p:txBody>
      </p:sp>
      <p:sp>
        <p:nvSpPr>
          <p:cNvPr id="4" name="Redondear rectángulo de esquina del mismo lado 3">
            <a:extLst>
              <a:ext uri="{FF2B5EF4-FFF2-40B4-BE49-F238E27FC236}">
                <a16:creationId xmlns:a16="http://schemas.microsoft.com/office/drawing/2014/main" id="{48936EAD-360C-F917-43D8-AF893253073F}"/>
              </a:ext>
            </a:extLst>
          </p:cNvPr>
          <p:cNvSpPr/>
          <p:nvPr/>
        </p:nvSpPr>
        <p:spPr>
          <a:xfrm rot="5400000" flipH="1">
            <a:off x="2213646" y="-237041"/>
            <a:ext cx="472120" cy="3885815"/>
          </a:xfrm>
          <a:prstGeom prst="round2SameRect">
            <a:avLst>
              <a:gd name="adj1" fmla="val 44341"/>
              <a:gd name="adj2" fmla="val 0"/>
            </a:avLst>
          </a:prstGeom>
          <a:solidFill>
            <a:srgbClr val="01AD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CFC0E8A-7E7F-361A-B0A3-32ED684B0081}"/>
              </a:ext>
            </a:extLst>
          </p:cNvPr>
          <p:cNvSpPr txBox="1"/>
          <p:nvPr/>
        </p:nvSpPr>
        <p:spPr>
          <a:xfrm>
            <a:off x="1129249" y="1554997"/>
            <a:ext cx="30643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spcBef>
                <a:spcPts val="0"/>
              </a:spcBef>
              <a:buSzPct val="100000"/>
              <a:buNone/>
            </a:pPr>
            <a:r>
              <a:rPr lang="en-US" sz="1600" b="1" kern="1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Vocabulary List (From Document)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D247E46-86F2-D276-4A9F-D3736CD632C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506796" y="1762067"/>
            <a:ext cx="360362" cy="17986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1410D7D6-5FD8-8843-109E-F409DC159C1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0" y="841375"/>
            <a:ext cx="4572000" cy="4356100"/>
          </a:xfrm>
          <a:prstGeom prst="rect">
            <a:avLst/>
          </a:prstGeom>
        </p:spPr>
      </p:pic>
      <p:sp>
        <p:nvSpPr>
          <p:cNvPr id="9" name="Google Shape;187;p11">
            <a:extLst>
              <a:ext uri="{FF2B5EF4-FFF2-40B4-BE49-F238E27FC236}">
                <a16:creationId xmlns:a16="http://schemas.microsoft.com/office/drawing/2014/main" id="{0E9B8C12-2683-ACA6-319C-E3CD64E8D5CF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YOUR HOBBIES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dondear rectángulo de esquina del mismo lado 1">
            <a:extLst>
              <a:ext uri="{FF2B5EF4-FFF2-40B4-BE49-F238E27FC236}">
                <a16:creationId xmlns:a16="http://schemas.microsoft.com/office/drawing/2014/main" id="{9E985ACB-327C-FA4D-898A-4C95B01AFCCE}"/>
              </a:ext>
            </a:extLst>
          </p:cNvPr>
          <p:cNvSpPr/>
          <p:nvPr/>
        </p:nvSpPr>
        <p:spPr>
          <a:xfrm rot="16200000">
            <a:off x="2214648" y="-855671"/>
            <a:ext cx="470122" cy="3885819"/>
          </a:xfrm>
          <a:prstGeom prst="round2SameRect">
            <a:avLst>
              <a:gd name="adj1" fmla="val 35957"/>
              <a:gd name="adj2" fmla="val 0"/>
            </a:avLst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EAE8170-4CBD-FECF-332C-90D920C768B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4038054" y="1144438"/>
            <a:ext cx="360362" cy="179860"/>
          </a:xfrm>
          <a:prstGeom prst="rect">
            <a:avLst/>
          </a:prstGeom>
        </p:spPr>
      </p:pic>
      <p:sp>
        <p:nvSpPr>
          <p:cNvPr id="4" name="Google Shape;181;p11">
            <a:extLst>
              <a:ext uri="{FF2B5EF4-FFF2-40B4-BE49-F238E27FC236}">
                <a16:creationId xmlns:a16="http://schemas.microsoft.com/office/drawing/2014/main" id="{ECCB464E-128B-EAB2-57BC-CED19C36BE61}"/>
              </a:ext>
            </a:extLst>
          </p:cNvPr>
          <p:cNvSpPr txBox="1"/>
          <p:nvPr/>
        </p:nvSpPr>
        <p:spPr>
          <a:xfrm>
            <a:off x="509541" y="1598324"/>
            <a:ext cx="3997659" cy="943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spcBef>
                <a:spcPts val="0"/>
              </a:spcBef>
              <a:spcAft>
                <a:spcPts val="800"/>
              </a:spcAft>
              <a:buClr>
                <a:srgbClr val="FFC000"/>
              </a:buClr>
              <a:buSzPct val="100000"/>
            </a:pPr>
            <a:r>
              <a:rPr lang="en-US" sz="16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Write 3 sentences about your hobby routine.</a:t>
            </a:r>
          </a:p>
          <a:p>
            <a:pPr marL="184150" indent="-184150">
              <a:spcAft>
                <a:spcPts val="800"/>
              </a:spcAft>
              <a:buClr>
                <a:srgbClr val="FFC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Example: </a:t>
            </a:r>
            <a:r>
              <a:rPr lang="en-US" sz="16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US" sz="1600" b="1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go running every morning. It makes me feel strong and happy.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D06AD7C-36B8-593A-BEB6-B3AF5C3E0759}"/>
              </a:ext>
            </a:extLst>
          </p:cNvPr>
          <p:cNvSpPr txBox="1"/>
          <p:nvPr/>
        </p:nvSpPr>
        <p:spPr>
          <a:xfrm>
            <a:off x="676801" y="937368"/>
            <a:ext cx="371581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dk1"/>
              </a:buClr>
              <a:buSzPts val="1800"/>
            </a:pPr>
            <a:r>
              <a:rPr lang="en-US" sz="1300" b="1" dirty="0">
                <a:latin typeface="Calibri" panose="020F0502020204030204" pitchFamily="34" charset="0"/>
                <a:cs typeface="Calibri" panose="020F0502020204030204" pitchFamily="34" charset="0"/>
              </a:rPr>
              <a:t>My Hobby Routine</a:t>
            </a:r>
            <a:endParaRPr lang="en-US" sz="1300" b="1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742E5CD-DB59-56BC-51A9-1355DEB0DA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51388" y="841375"/>
            <a:ext cx="3924300" cy="4356100"/>
          </a:xfrm>
          <a:prstGeom prst="rect">
            <a:avLst/>
          </a:prstGeom>
        </p:spPr>
      </p:pic>
      <p:sp>
        <p:nvSpPr>
          <p:cNvPr id="8" name="Google Shape;187;p11">
            <a:extLst>
              <a:ext uri="{FF2B5EF4-FFF2-40B4-BE49-F238E27FC236}">
                <a16:creationId xmlns:a16="http://schemas.microsoft.com/office/drawing/2014/main" id="{7E16231B-85E3-249D-B1EF-36B038B67C85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YOUR HOBBIES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1;p11">
            <a:extLst>
              <a:ext uri="{FF2B5EF4-FFF2-40B4-BE49-F238E27FC236}">
                <a16:creationId xmlns:a16="http://schemas.microsoft.com/office/drawing/2014/main" id="{6FA11EF0-A5B8-92C9-3343-27BFC279B99A}"/>
              </a:ext>
            </a:extLst>
          </p:cNvPr>
          <p:cNvSpPr txBox="1"/>
          <p:nvPr/>
        </p:nvSpPr>
        <p:spPr>
          <a:xfrm>
            <a:off x="506797" y="845949"/>
            <a:ext cx="3924300" cy="2908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938" lvl="0">
              <a:spcAft>
                <a:spcPts val="1000"/>
              </a:spcAft>
              <a:buSzPts val="1000"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LET’S TALK ABOUT HOBBIES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SzPts val="2800"/>
              <a:buNone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Pair Work Exercise:</a:t>
            </a:r>
          </a:p>
          <a:p>
            <a:pPr marL="622300" indent="-619125">
              <a:spcAft>
                <a:spcPts val="800"/>
              </a:spcAft>
              <a:buSzPts val="2800"/>
            </a:pPr>
            <a:r>
              <a:rPr lang="en-US" sz="16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1: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Each student writes down two hobbies they like and one hobby they don’t like.</a:t>
            </a:r>
          </a:p>
          <a:p>
            <a:pPr marL="622300" indent="-619125">
              <a:spcAft>
                <a:spcPts val="600"/>
              </a:spcAft>
              <a:buSzPts val="2800"/>
            </a:pPr>
            <a:r>
              <a:rPr lang="en-US" sz="16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2: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In pairs, ask and answer questions like:</a:t>
            </a:r>
          </a:p>
          <a:p>
            <a:pPr marL="179388" lvl="1" indent="-168275">
              <a:spcAft>
                <a:spcPts val="600"/>
              </a:spcAft>
              <a:buClr>
                <a:srgbClr val="00B0F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What’s your favorite hobby?</a:t>
            </a:r>
          </a:p>
          <a:p>
            <a:pPr marL="179388" lvl="1" indent="-168275">
              <a:spcAft>
                <a:spcPts val="600"/>
              </a:spcAft>
              <a:buClr>
                <a:srgbClr val="00B0F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How often do you do it?</a:t>
            </a:r>
          </a:p>
          <a:p>
            <a:pPr marL="179388" lvl="1" indent="-168275">
              <a:spcAft>
                <a:spcPts val="600"/>
              </a:spcAft>
              <a:buClr>
                <a:srgbClr val="00B0F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Why do you like it?</a:t>
            </a:r>
          </a:p>
          <a:p>
            <a:pPr marL="179388" lvl="1" indent="-168275">
              <a:spcAft>
                <a:spcPts val="600"/>
              </a:spcAft>
              <a:buClr>
                <a:srgbClr val="00B0F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Do you prefer doing it alone or with others?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E5B244DB-6AEC-9E1D-02FF-E5B79E7D268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51388" y="841375"/>
            <a:ext cx="3924300" cy="4356100"/>
          </a:xfrm>
          <a:prstGeom prst="rect">
            <a:avLst/>
          </a:prstGeom>
        </p:spPr>
      </p:pic>
      <p:sp>
        <p:nvSpPr>
          <p:cNvPr id="9" name="Google Shape;187;p11">
            <a:extLst>
              <a:ext uri="{FF2B5EF4-FFF2-40B4-BE49-F238E27FC236}">
                <a16:creationId xmlns:a16="http://schemas.microsoft.com/office/drawing/2014/main" id="{21198CA2-6439-B36F-25B4-018B3FC91F4A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YOUR HOBBIES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4E3BC47-A60F-D127-EC91-CFA5418C975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5968067" y="1435485"/>
            <a:ext cx="2894505" cy="3872495"/>
          </a:xfrm>
          <a:prstGeom prst="rect">
            <a:avLst/>
          </a:prstGeom>
        </p:spPr>
      </p:pic>
      <p:sp>
        <p:nvSpPr>
          <p:cNvPr id="119" name="Google Shape;119;p6"/>
          <p:cNvSpPr txBox="1">
            <a:spLocks noGrp="1"/>
          </p:cNvSpPr>
          <p:nvPr>
            <p:ph type="body" idx="4294967295"/>
          </p:nvPr>
        </p:nvSpPr>
        <p:spPr>
          <a:xfrm>
            <a:off x="503239" y="841376"/>
            <a:ext cx="5739299" cy="4268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indent="0">
              <a:spcBef>
                <a:spcPts val="0"/>
              </a:spcBef>
              <a:spcAft>
                <a:spcPts val="1000"/>
              </a:spcAft>
              <a:buSzPct val="100000"/>
              <a:buNone/>
            </a:pPr>
            <a:r>
              <a:rPr lang="en-US" sz="1500" b="1" dirty="0"/>
              <a:t>GRAMMAR IN ACTION – TALKING ABOUT HOBBIES</a:t>
            </a:r>
          </a:p>
          <a:p>
            <a:pPr marL="0" indent="0">
              <a:spcBef>
                <a:spcPts val="0"/>
              </a:spcBef>
              <a:buSzPct val="100000"/>
              <a:buNone/>
            </a:pPr>
            <a:r>
              <a:rPr lang="en-US" sz="1500" b="1" dirty="0"/>
              <a:t>Expressing Likes and Interests:</a:t>
            </a:r>
            <a:endParaRPr sz="1500" b="1" dirty="0"/>
          </a:p>
          <a:p>
            <a:pPr marL="180975" indent="-180975">
              <a:buClr>
                <a:srgbClr val="F0453A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500" i="1" dirty="0"/>
              <a:t>I enjoy </a:t>
            </a:r>
            <a:r>
              <a:rPr lang="en-US" sz="1500" dirty="0"/>
              <a:t>+ (verb + -</a:t>
            </a:r>
            <a:r>
              <a:rPr lang="en-US" sz="1500" dirty="0" err="1"/>
              <a:t>ing</a:t>
            </a:r>
            <a:r>
              <a:rPr lang="en-US" sz="1500" dirty="0"/>
              <a:t>) → </a:t>
            </a:r>
            <a:r>
              <a:rPr lang="en-US" sz="1500" i="1" dirty="0"/>
              <a:t>I enjoy painting landscapes.</a:t>
            </a:r>
            <a:endParaRPr sz="1500" i="1" dirty="0"/>
          </a:p>
          <a:p>
            <a:pPr marL="180975" indent="-180975">
              <a:buClr>
                <a:srgbClr val="F0453A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500" i="1" dirty="0"/>
              <a:t>I love </a:t>
            </a:r>
            <a:r>
              <a:rPr lang="en-US" sz="1500" dirty="0"/>
              <a:t>+ (verb + -</a:t>
            </a:r>
            <a:r>
              <a:rPr lang="en-US" sz="1500" dirty="0" err="1"/>
              <a:t>ing</a:t>
            </a:r>
            <a:r>
              <a:rPr lang="en-US" sz="1500" dirty="0"/>
              <a:t>) → </a:t>
            </a:r>
            <a:r>
              <a:rPr lang="en-US" sz="1500" i="1" dirty="0"/>
              <a:t>I love playing soccer with my friends.</a:t>
            </a:r>
            <a:endParaRPr sz="1500" i="1" dirty="0"/>
          </a:p>
          <a:p>
            <a:pPr marL="180975" indent="-180975">
              <a:buClr>
                <a:srgbClr val="F0453A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500" i="1" dirty="0"/>
              <a:t>I’m interested in </a:t>
            </a:r>
            <a:r>
              <a:rPr lang="en-US" sz="1500" dirty="0"/>
              <a:t>+ (noun/verb + -</a:t>
            </a:r>
            <a:r>
              <a:rPr lang="en-US" sz="1500" dirty="0" err="1"/>
              <a:t>ing</a:t>
            </a:r>
            <a:r>
              <a:rPr lang="en-US" sz="1500" dirty="0"/>
              <a:t>) → </a:t>
            </a:r>
            <a:r>
              <a:rPr lang="en-US" sz="1500" i="1" dirty="0"/>
              <a:t>I’m interested in photography.</a:t>
            </a:r>
          </a:p>
          <a:p>
            <a:pPr>
              <a:buClr>
                <a:srgbClr val="F0453A"/>
              </a:buClr>
              <a:buSzPct val="100000"/>
            </a:pPr>
            <a:endParaRPr lang="en-US" sz="1500" b="1" dirty="0"/>
          </a:p>
          <a:p>
            <a:pPr>
              <a:buClr>
                <a:srgbClr val="F0453A"/>
              </a:buClr>
              <a:buSzPct val="100000"/>
            </a:pPr>
            <a:r>
              <a:rPr lang="en-US" sz="1500" b="1" dirty="0"/>
              <a:t>Talking About Frequency:</a:t>
            </a:r>
            <a:endParaRPr sz="1500" b="1" dirty="0"/>
          </a:p>
          <a:p>
            <a:pPr marL="180975" indent="-180975">
              <a:buClr>
                <a:srgbClr val="F0453A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500" i="1" dirty="0"/>
              <a:t>I play chess </a:t>
            </a:r>
            <a:r>
              <a:rPr lang="en-US" sz="1500" b="1" i="1" dirty="0"/>
              <a:t>once a</a:t>
            </a:r>
            <a:r>
              <a:rPr lang="en-US" sz="1500" dirty="0"/>
              <a:t> </a:t>
            </a:r>
            <a:r>
              <a:rPr lang="en-US" sz="1500" b="1" i="1" dirty="0"/>
              <a:t>week</a:t>
            </a:r>
            <a:r>
              <a:rPr lang="en-US" sz="1500" dirty="0"/>
              <a:t>.</a:t>
            </a:r>
            <a:endParaRPr sz="1500" dirty="0"/>
          </a:p>
          <a:p>
            <a:pPr marL="180975" indent="-180975">
              <a:buClr>
                <a:srgbClr val="F0453A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500" i="1" dirty="0"/>
              <a:t>She goes jogging </a:t>
            </a:r>
            <a:r>
              <a:rPr lang="en-US" sz="1500" b="1" i="1" dirty="0"/>
              <a:t>every morning.</a:t>
            </a:r>
            <a:endParaRPr sz="1500" b="1" i="1" dirty="0"/>
          </a:p>
          <a:p>
            <a:pPr marL="180975" indent="-180975">
              <a:buClr>
                <a:srgbClr val="F0453A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500" i="1" dirty="0"/>
              <a:t>They practice the guitar </a:t>
            </a:r>
            <a:r>
              <a:rPr lang="en-US" sz="1500" b="1" i="1" dirty="0"/>
              <a:t>twice a month.</a:t>
            </a:r>
          </a:p>
          <a:p>
            <a:pPr marL="180975" indent="-180975">
              <a:buClr>
                <a:srgbClr val="F0453A"/>
              </a:buClr>
              <a:buSzPct val="100000"/>
              <a:buFont typeface="Arial" panose="020B0604020202020204" pitchFamily="34" charset="0"/>
              <a:buChar char="•"/>
            </a:pPr>
            <a:endParaRPr sz="1500" b="1" i="1" dirty="0"/>
          </a:p>
          <a:p>
            <a:pPr marL="0" indent="0">
              <a:buSzPct val="100000"/>
              <a:buNone/>
            </a:pPr>
            <a:r>
              <a:rPr lang="en-US" sz="1500" b="1" dirty="0"/>
              <a:t>Complete the sentences with the correct structure:</a:t>
            </a:r>
            <a:endParaRPr sz="1500" b="1" dirty="0"/>
          </a:p>
          <a:p>
            <a:pPr marL="223838" indent="-223838">
              <a:buClr>
                <a:srgbClr val="F1453A"/>
              </a:buClr>
              <a:buSzPct val="100000"/>
              <a:buFont typeface="Play"/>
              <a:buAutoNum type="arabicPeriod"/>
            </a:pPr>
            <a:r>
              <a:rPr lang="en-US" sz="1500" dirty="0"/>
              <a:t>I ______ (enjoy/love) ______ (hobby) on weekends.</a:t>
            </a:r>
            <a:endParaRPr sz="1500" dirty="0"/>
          </a:p>
          <a:p>
            <a:pPr marL="223838" indent="-223838">
              <a:buClr>
                <a:srgbClr val="F1453A"/>
              </a:buClr>
              <a:buSzPct val="100000"/>
              <a:buFont typeface="Play"/>
              <a:buAutoNum type="arabicPeriod"/>
            </a:pPr>
            <a:r>
              <a:rPr lang="en-US" sz="1500" dirty="0"/>
              <a:t>She ______ (is interested in/enjoys) ______ (hobby) because it is fun.</a:t>
            </a:r>
            <a:endParaRPr sz="1500" dirty="0"/>
          </a:p>
          <a:p>
            <a:pPr marL="223838" indent="-223838">
              <a:buClr>
                <a:srgbClr val="F1453A"/>
              </a:buClr>
              <a:buSzPct val="100000"/>
              <a:buFont typeface="Play"/>
              <a:buAutoNum type="arabicPeriod"/>
            </a:pPr>
            <a:r>
              <a:rPr lang="en-US" sz="1500" dirty="0"/>
              <a:t>We ______ (go/practice) ______ (hobby) every Saturday.</a:t>
            </a:r>
            <a:endParaRPr sz="1500" dirty="0"/>
          </a:p>
          <a:p>
            <a:pPr marL="223838" indent="-223838">
              <a:buClr>
                <a:srgbClr val="F1453A"/>
              </a:buClr>
              <a:buSzPct val="100000"/>
              <a:buFont typeface="Play"/>
              <a:buAutoNum type="arabicPeriod"/>
            </a:pPr>
            <a:r>
              <a:rPr lang="en-US" sz="1500" dirty="0"/>
              <a:t>They ______ (play/do) ______ (hobby) twice a week.</a:t>
            </a:r>
            <a:endParaRPr sz="1500" dirty="0"/>
          </a:p>
        </p:txBody>
      </p:sp>
      <p:sp>
        <p:nvSpPr>
          <p:cNvPr id="6" name="Google Shape;187;p11">
            <a:extLst>
              <a:ext uri="{FF2B5EF4-FFF2-40B4-BE49-F238E27FC236}">
                <a16:creationId xmlns:a16="http://schemas.microsoft.com/office/drawing/2014/main" id="{CBDA5648-1B5B-F68B-15EB-11AE9249595A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YOUR HOBBIES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9;p6">
            <a:extLst>
              <a:ext uri="{FF2B5EF4-FFF2-40B4-BE49-F238E27FC236}">
                <a16:creationId xmlns:a16="http://schemas.microsoft.com/office/drawing/2014/main" id="{8F4E20F4-37D6-C0A5-AF2E-4DD5A6C394F8}"/>
              </a:ext>
            </a:extLst>
          </p:cNvPr>
          <p:cNvSpPr txBox="1">
            <a:spLocks/>
          </p:cNvSpPr>
          <p:nvPr/>
        </p:nvSpPr>
        <p:spPr>
          <a:xfrm>
            <a:off x="503239" y="841376"/>
            <a:ext cx="6452038" cy="3711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000"/>
              </a:spcAft>
              <a:buSzPct val="100000"/>
            </a:pPr>
            <a:r>
              <a:rPr lang="en-US" sz="1600" b="1" dirty="0"/>
              <a:t>VIRTUAL HOBBY CHAT</a:t>
            </a:r>
          </a:p>
          <a:p>
            <a:pPr marL="184150" indent="-174625">
              <a:lnSpc>
                <a:spcPct val="120000"/>
              </a:lnSpc>
              <a:spcBef>
                <a:spcPts val="0"/>
              </a:spcBef>
              <a:buClr>
                <a:srgbClr val="F0453A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0453A"/>
                </a:solidFill>
              </a:rPr>
              <a:t>Think &amp; Write (2 minutes): </a:t>
            </a:r>
            <a:r>
              <a:rPr lang="en-US" sz="1600" dirty="0"/>
              <a:t>Each student writes </a:t>
            </a:r>
            <a:r>
              <a:rPr lang="en-US" sz="1600" b="1" dirty="0"/>
              <a:t>three hobbies </a:t>
            </a:r>
            <a:r>
              <a:rPr lang="en-US" sz="1600" dirty="0"/>
              <a:t>they enjoy in a shared document or chat. Example:</a:t>
            </a:r>
          </a:p>
          <a:p>
            <a:pPr marL="357188" lvl="1" indent="-173038">
              <a:spcAft>
                <a:spcPts val="600"/>
              </a:spcAft>
              <a:buClr>
                <a:srgbClr val="F0453A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i="1" dirty="0">
                <a:latin typeface="Calibri" panose="020F0502020204030204" pitchFamily="34" charset="0"/>
                <a:cs typeface="Calibri" panose="020F0502020204030204" pitchFamily="34" charset="0"/>
              </a:rPr>
              <a:t>I like playing chess, painting, and hiking.</a:t>
            </a:r>
          </a:p>
          <a:p>
            <a:pPr marL="184150" indent="-174625">
              <a:lnSpc>
                <a:spcPct val="120000"/>
              </a:lnSpc>
              <a:buClr>
                <a:srgbClr val="F0453A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0453A"/>
                </a:solidFill>
              </a:rPr>
              <a:t>Ask &amp; Answer (5 minutes): </a:t>
            </a:r>
            <a:r>
              <a:rPr lang="en-US" sz="1600" dirty="0"/>
              <a:t>In pairs, students take turns asking and answering questions about their hobbies. Use these guiding questions:</a:t>
            </a:r>
          </a:p>
          <a:p>
            <a:pPr marL="357188" indent="-173038">
              <a:lnSpc>
                <a:spcPct val="120000"/>
              </a:lnSpc>
              <a:buClr>
                <a:srgbClr val="F0453A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/>
              <a:t>What is your favorite hobby?</a:t>
            </a:r>
          </a:p>
          <a:p>
            <a:pPr marL="357188" indent="-173038">
              <a:lnSpc>
                <a:spcPct val="120000"/>
              </a:lnSpc>
              <a:buClr>
                <a:srgbClr val="F0453A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/>
              <a:t>How often do you do it?</a:t>
            </a:r>
          </a:p>
          <a:p>
            <a:pPr marL="357188" indent="-173038">
              <a:lnSpc>
                <a:spcPct val="120000"/>
              </a:lnSpc>
              <a:buClr>
                <a:srgbClr val="F0453A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/>
              <a:t>Do you prefer doing it alone or with friends? Why?</a:t>
            </a:r>
          </a:p>
          <a:p>
            <a:pPr marL="184150" indent="-174625">
              <a:lnSpc>
                <a:spcPct val="120000"/>
              </a:lnSpc>
              <a:buClr>
                <a:srgbClr val="F0453A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0453A"/>
                </a:solidFill>
              </a:rPr>
              <a:t>Report Back (3 minutes): </a:t>
            </a:r>
            <a:r>
              <a:rPr lang="en-US" sz="1600" dirty="0"/>
              <a:t>Each student writes </a:t>
            </a:r>
            <a:r>
              <a:rPr lang="en-US" sz="1600" b="1" dirty="0"/>
              <a:t>one sentence </a:t>
            </a:r>
            <a:r>
              <a:rPr lang="en-US" sz="1600" dirty="0"/>
              <a:t>in the </a:t>
            </a:r>
            <a:r>
              <a:rPr lang="en-US" sz="1600"/>
              <a:t>chat box </a:t>
            </a:r>
            <a:r>
              <a:rPr lang="en-US" sz="1600" dirty="0"/>
              <a:t>summarizing their partner’s hobby. Example:</a:t>
            </a:r>
          </a:p>
          <a:p>
            <a:pPr marL="357188" indent="-173038">
              <a:lnSpc>
                <a:spcPct val="120000"/>
              </a:lnSpc>
              <a:buClr>
                <a:srgbClr val="F0453A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/>
              <a:t>Maria likes painting. She started five years ago and prefers doing it alone.</a:t>
            </a:r>
          </a:p>
        </p:txBody>
      </p:sp>
      <p:sp>
        <p:nvSpPr>
          <p:cNvPr id="3" name="Google Shape;187;p11">
            <a:extLst>
              <a:ext uri="{FF2B5EF4-FFF2-40B4-BE49-F238E27FC236}">
                <a16:creationId xmlns:a16="http://schemas.microsoft.com/office/drawing/2014/main" id="{F9A66C00-E9DB-D1EE-DA31-157E6B29422D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YOUR HOBBIES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1">
            <a:extLst>
              <a:ext uri="{FF2B5EF4-FFF2-40B4-BE49-F238E27FC236}">
                <a16:creationId xmlns:a16="http://schemas.microsoft.com/office/drawing/2014/main" id="{39F04773-FE00-33F5-2682-827A8A1B4342}"/>
              </a:ext>
            </a:extLst>
          </p:cNvPr>
          <p:cNvSpPr/>
          <p:nvPr/>
        </p:nvSpPr>
        <p:spPr>
          <a:xfrm>
            <a:off x="506793" y="1335379"/>
            <a:ext cx="4844435" cy="3658040"/>
          </a:xfrm>
          <a:prstGeom prst="roundRect">
            <a:avLst>
              <a:gd name="adj" fmla="val 611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8000" tIns="144000" rIns="0" rtlCol="0" anchor="t"/>
          <a:lstStyle/>
          <a:p>
            <a:pPr marL="6350">
              <a:buSzPts val="1000"/>
              <a:tabLst>
                <a:tab pos="1371600" algn="l"/>
              </a:tabLst>
            </a:pPr>
            <a:endParaRPr lang="en-US" sz="1600" b="1" dirty="0">
              <a:solidFill>
                <a:srgbClr val="033646"/>
              </a:solidFill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152363E-4FD8-8F56-4FAE-8E1F017B0E3A}"/>
              </a:ext>
            </a:extLst>
          </p:cNvPr>
          <p:cNvSpPr txBox="1"/>
          <p:nvPr/>
        </p:nvSpPr>
        <p:spPr>
          <a:xfrm>
            <a:off x="738018" y="2071416"/>
            <a:ext cx="4390573" cy="15542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 indent="0">
              <a:buClr>
                <a:srgbClr val="FDC212"/>
              </a:buClr>
              <a:buSzPct val="100000"/>
              <a:buNone/>
              <a:tabLst>
                <a:tab pos="13716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Task:</a:t>
            </a:r>
          </a:p>
          <a:p>
            <a:pPr lvl="2">
              <a:spcAft>
                <a:spcPts val="600"/>
              </a:spcAft>
              <a:buClr>
                <a:srgbClr val="FDC212"/>
              </a:buClr>
              <a:buSzPct val="100000"/>
              <a:tabLst>
                <a:tab pos="1371600" algn="l"/>
              </a:tabLst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Write 3–4 sentences about your favorite hobby using the vocabulary from the lesson.</a:t>
            </a:r>
          </a:p>
          <a:p>
            <a:pPr marL="0" lvl="1" indent="0">
              <a:buClr>
                <a:srgbClr val="FDC212"/>
              </a:buClr>
              <a:buSzPct val="100000"/>
              <a:buNone/>
              <a:tabLst>
                <a:tab pos="13716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Example:</a:t>
            </a:r>
          </a:p>
          <a:p>
            <a:pPr marL="9525" lvl="1" indent="-9525">
              <a:buClr>
                <a:srgbClr val="FDC212"/>
              </a:buClr>
              <a:buSzPct val="100000"/>
              <a:tabLst>
                <a:tab pos="1371600" algn="l"/>
              </a:tabLst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"I love painting. I paint every weekend in my free time. It is very relaxing."</a:t>
            </a:r>
          </a:p>
        </p:txBody>
      </p:sp>
      <p:sp>
        <p:nvSpPr>
          <p:cNvPr id="4" name="Google Shape;147;p10">
            <a:extLst>
              <a:ext uri="{FF2B5EF4-FFF2-40B4-BE49-F238E27FC236}">
                <a16:creationId xmlns:a16="http://schemas.microsoft.com/office/drawing/2014/main" id="{9418E247-3717-5A39-C502-47F2F471A776}"/>
              </a:ext>
            </a:extLst>
          </p:cNvPr>
          <p:cNvSpPr txBox="1">
            <a:spLocks/>
          </p:cNvSpPr>
          <p:nvPr/>
        </p:nvSpPr>
        <p:spPr>
          <a:xfrm>
            <a:off x="738018" y="1543571"/>
            <a:ext cx="4159102" cy="376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400"/>
            </a:pPr>
            <a:r>
              <a:rPr lang="en-US" sz="1600" b="1" dirty="0">
                <a:solidFill>
                  <a:srgbClr val="033646"/>
                </a:solidFill>
                <a:ea typeface="+mn-ea"/>
              </a:rPr>
              <a:t>MY FAVORITE HOBBY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9D10051-5B92-06B8-27E0-D93D0734859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28345" y="1335377"/>
            <a:ext cx="3547343" cy="3658041"/>
          </a:xfrm>
          <a:prstGeom prst="rect">
            <a:avLst/>
          </a:prstGeom>
        </p:spPr>
      </p:pic>
      <p:sp>
        <p:nvSpPr>
          <p:cNvPr id="7" name="Google Shape;187;p11">
            <a:extLst>
              <a:ext uri="{FF2B5EF4-FFF2-40B4-BE49-F238E27FC236}">
                <a16:creationId xmlns:a16="http://schemas.microsoft.com/office/drawing/2014/main" id="{D4D3418F-1117-9D30-CEF0-7B34D4330251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YOUR HOBBIES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773</Words>
  <Application>Microsoft Office PowerPoint</Application>
  <PresentationFormat>Presentación en pantalla (16:10)</PresentationFormat>
  <Paragraphs>100</Paragraphs>
  <Slides>12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9" baseType="lpstr">
      <vt:lpstr>Calibri</vt:lpstr>
      <vt:lpstr>Aptos</vt:lpstr>
      <vt:lpstr>Graphik Bold</vt:lpstr>
      <vt:lpstr>Arial</vt:lpstr>
      <vt:lpstr>Play</vt:lpstr>
      <vt:lpstr>Graphik Regular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Talking about your hobbies</dc:title>
  <dc:creator>Benjamín Caballero</dc:creator>
  <cp:lastModifiedBy>Eduardo Enrique Haro Yanqui</cp:lastModifiedBy>
  <cp:revision>41</cp:revision>
  <dcterms:created xsi:type="dcterms:W3CDTF">2025-02-25T19:39:09Z</dcterms:created>
  <dcterms:modified xsi:type="dcterms:W3CDTF">2025-03-28T20:10:59Z</dcterms:modified>
</cp:coreProperties>
</file>